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13" r:id="rId1"/>
  </p:sldMasterIdLst>
  <p:notesMasterIdLst>
    <p:notesMasterId r:id="rId16"/>
  </p:notesMasterIdLst>
  <p:handoutMasterIdLst>
    <p:handoutMasterId r:id="rId17"/>
  </p:handoutMasterIdLst>
  <p:sldIdLst>
    <p:sldId id="256" r:id="rId2"/>
    <p:sldId id="371" r:id="rId3"/>
    <p:sldId id="372" r:id="rId4"/>
    <p:sldId id="373" r:id="rId5"/>
    <p:sldId id="384" r:id="rId6"/>
    <p:sldId id="375" r:id="rId7"/>
    <p:sldId id="382" r:id="rId8"/>
    <p:sldId id="376" r:id="rId9"/>
    <p:sldId id="381" r:id="rId10"/>
    <p:sldId id="377" r:id="rId11"/>
    <p:sldId id="378" r:id="rId12"/>
    <p:sldId id="383" r:id="rId13"/>
    <p:sldId id="379" r:id="rId14"/>
    <p:sldId id="380" r:id="rId15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87223"/>
    <a:srgbClr val="F9E761"/>
    <a:srgbClr val="FDB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5" autoAdjust="0"/>
    <p:restoredTop sz="92718" autoAdjust="0"/>
  </p:normalViewPr>
  <p:slideViewPr>
    <p:cSldViewPr>
      <p:cViewPr varScale="1">
        <p:scale>
          <a:sx n="75" d="100"/>
          <a:sy n="75" d="100"/>
        </p:scale>
        <p:origin x="1501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r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6B49E94-2627-4800-BB9F-B6D751504677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4697" tIns="47349" rIns="94697" bIns="47349" rtlCol="0" anchor="b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4697" tIns="47349" rIns="94697" bIns="473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49295751-D6C8-484A-8018-291529D849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7EF4FE0-25EF-4A4F-96F9-452114760373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97" tIns="47349" rIns="94697" bIns="47349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4697" tIns="47349" rIns="94697" bIns="4734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4697" tIns="47349" rIns="94697" bIns="47349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4697" tIns="47349" rIns="94697" bIns="473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AFE69D35-4620-4D14-9414-9713FE3345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55017F7-4ACA-44C5-93AE-49116B5EB58E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449057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454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7525"/>
            <a:ext cx="9144000" cy="634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60" r:id="rId2"/>
    <p:sldLayoutId id="2147484061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7" Type="http://schemas.openxmlformats.org/officeDocument/2006/relationships/image" Target="../media/image42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6.jpeg"/><Relationship Id="rId4" Type="http://schemas.openxmlformats.org/officeDocument/2006/relationships/image" Target="../media/image4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7" Type="http://schemas.openxmlformats.org/officeDocument/2006/relationships/image" Target="../media/image52.jpeg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1.jpeg"/><Relationship Id="rId5" Type="http://schemas.openxmlformats.org/officeDocument/2006/relationships/image" Target="../media/image50.jpeg"/><Relationship Id="rId4" Type="http://schemas.openxmlformats.org/officeDocument/2006/relationships/image" Target="../media/image4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eg"/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6.jpeg"/><Relationship Id="rId4" Type="http://schemas.openxmlformats.org/officeDocument/2006/relationships/image" Target="../media/image5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Résultat de recherche d'images pour &quot;Construction do's and dont's cartoon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858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457200" y="533400"/>
            <a:ext cx="803116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ONSTRUCTION OF A 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DTF</a:t>
            </a:r>
            <a:endParaRPr lang="en-ZA" sz="3600" kern="0" dirty="0" smtClean="0">
              <a:solidFill>
                <a:schemeClr val="accent1"/>
              </a:solidFill>
              <a:latin typeface="GillSans" panose="020B0602020204020204" pitchFamily="34" charset="0"/>
            </a:endParaRPr>
          </a:p>
          <a:p>
            <a:pPr algn="ctr">
              <a:defRPr/>
            </a:pPr>
            <a:r>
              <a:rPr lang="en-ZA" sz="32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D</a:t>
            </a:r>
            <a:r>
              <a:rPr lang="en-ZA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O’s</a:t>
            </a:r>
            <a:r>
              <a:rPr lang="en-ZA" sz="32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</a:t>
            </a:r>
            <a:r>
              <a:rPr lang="en-ZA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and</a:t>
            </a:r>
            <a:r>
              <a:rPr lang="en-ZA" sz="32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D</a:t>
            </a:r>
            <a:r>
              <a:rPr lang="en-ZA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ON’Ts</a:t>
            </a:r>
            <a:endParaRPr lang="en-ZA" sz="1050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/>
          <a:lstStyle/>
          <a:p>
            <a:pPr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M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ETAL AND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URFACE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R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EINFORCEMENT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8450" y="1617663"/>
            <a:ext cx="4673600" cy="20320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>
                <a:latin typeface="+mn-lt"/>
              </a:rPr>
              <a:t>All reinforcement (mesh and bars) must be covered with concrete to avoid contact with water, oxygen and other strong oxidants or acids and therefore </a:t>
            </a:r>
            <a:r>
              <a:rPr lang="en-ZA" dirty="0">
                <a:latin typeface="+mn-lt"/>
                <a:sym typeface="Wingdings" panose="05000000000000000000" pitchFamily="2" charset="2"/>
              </a:rPr>
              <a:t>avoid rust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>
                <a:latin typeface="+mn-lt"/>
                <a:sym typeface="Wingdings" panose="05000000000000000000" pitchFamily="2" charset="2"/>
              </a:rPr>
              <a:t>All metal surfaces (screens) must be painted with 1 coat of primer and 2 coats of </a:t>
            </a:r>
            <a:r>
              <a:rPr lang="en-ZA" b="1" dirty="0">
                <a:latin typeface="+mn-lt"/>
                <a:sym typeface="Wingdings" panose="05000000000000000000" pitchFamily="2" charset="2"/>
              </a:rPr>
              <a:t>quality</a:t>
            </a:r>
            <a:r>
              <a:rPr lang="en-ZA" dirty="0">
                <a:latin typeface="+mn-lt"/>
                <a:sym typeface="Wingdings" panose="05000000000000000000" pitchFamily="2" charset="2"/>
              </a:rPr>
              <a:t> gloss paint</a:t>
            </a:r>
            <a:endParaRPr lang="en-ZA" dirty="0">
              <a:latin typeface="+mn-lt"/>
            </a:endParaRPr>
          </a:p>
        </p:txBody>
      </p:sp>
      <p:pic>
        <p:nvPicPr>
          <p:cNvPr id="1638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100513"/>
            <a:ext cx="2862263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063" y="4100513"/>
            <a:ext cx="2863850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063" y="447675"/>
            <a:ext cx="2819400" cy="316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4100513"/>
            <a:ext cx="2479675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22225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M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ANHOLES AND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OVERS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6400" y="914400"/>
            <a:ext cx="59563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>
                <a:latin typeface="+mn-lt"/>
              </a:rPr>
              <a:t>Inspection chamber placed every 25m of buried pipe and any bend of the pipe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>
                <a:latin typeface="+mn-lt"/>
              </a:rPr>
              <a:t>Ensure proper manhole benching to lead the flow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>
                <a:latin typeface="+mn-lt"/>
              </a:rPr>
              <a:t>Encourage the implementation of reinforced fibreglass manhole cover (over </a:t>
            </a:r>
            <a:r>
              <a:rPr lang="en-ZA" dirty="0" err="1">
                <a:latin typeface="+mn-lt"/>
              </a:rPr>
              <a:t>polythen</a:t>
            </a:r>
            <a:r>
              <a:rPr lang="en-ZA" dirty="0">
                <a:latin typeface="+mn-lt"/>
              </a:rPr>
              <a:t>) as much as possible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>
                <a:latin typeface="+mn-lt"/>
              </a:rPr>
              <a:t>For PCC (in the VFCW) ensure :</a:t>
            </a:r>
          </a:p>
          <a:p>
            <a:pPr marL="742950" lvl="1" indent="-285750">
              <a:buFont typeface="Wingdings" panose="05000000000000000000" pitchFamily="2" charset="2"/>
              <a:buChar char="Ø"/>
              <a:defRPr/>
            </a:pPr>
            <a:r>
              <a:rPr lang="en-ZA" dirty="0">
                <a:latin typeface="+mn-lt"/>
              </a:rPr>
              <a:t>proper dimensioning (to avoid heavy lifting)</a:t>
            </a:r>
          </a:p>
          <a:p>
            <a:pPr marL="742950" lvl="1" indent="-285750">
              <a:buFont typeface="Wingdings" panose="05000000000000000000" pitchFamily="2" charset="2"/>
              <a:buChar char="Ø"/>
              <a:defRPr/>
            </a:pPr>
            <a:r>
              <a:rPr lang="en-ZA" dirty="0">
                <a:latin typeface="+mn-lt"/>
              </a:rPr>
              <a:t>recess on the supporting edges</a:t>
            </a:r>
          </a:p>
          <a:p>
            <a:pPr marL="742950" lvl="1" indent="-285750">
              <a:buFont typeface="Wingdings" panose="05000000000000000000" pitchFamily="2" charset="2"/>
              <a:buChar char="Ø"/>
              <a:defRPr/>
            </a:pPr>
            <a:r>
              <a:rPr lang="en-ZA" dirty="0">
                <a:latin typeface="+mn-lt"/>
              </a:rPr>
              <a:t>Metal framework</a:t>
            </a:r>
          </a:p>
          <a:p>
            <a:pPr marL="742950" lvl="1" indent="-285750">
              <a:buFont typeface="Wingdings" panose="05000000000000000000" pitchFamily="2" charset="2"/>
              <a:buChar char="Ø"/>
              <a:defRPr/>
            </a:pPr>
            <a:r>
              <a:rPr lang="en-ZA" dirty="0">
                <a:latin typeface="+mn-lt"/>
              </a:rPr>
              <a:t>Two lifting handles</a:t>
            </a:r>
          </a:p>
        </p:txBody>
      </p:sp>
      <p:pic>
        <p:nvPicPr>
          <p:cNvPr id="17412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363" y="4079875"/>
            <a:ext cx="1828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38150"/>
            <a:ext cx="2479675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350" y="2000250"/>
            <a:ext cx="2486025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4078288"/>
            <a:ext cx="2630487" cy="190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888" y="3048000"/>
            <a:ext cx="1651000" cy="293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4078288"/>
            <a:ext cx="2424113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-4763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W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ATER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IGHTNESS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EST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4510AACC-9B2D-423A-BFEA-EF524537C922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60363" y="1209675"/>
            <a:ext cx="4167187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ct val="20000"/>
              </a:spcBef>
            </a:pPr>
            <a:r>
              <a:rPr lang="en-ZA" altLang="en-US" sz="1600">
                <a:latin typeface="Arial" panose="020B0604020202020204" pitchFamily="34" charset="0"/>
              </a:rPr>
              <a:t>Each tank should be filled with water (drinking water or from a water body) for at least 48H 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354013" y="2133600"/>
            <a:ext cx="4340225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ZA" altLang="en-US" sz="1600" dirty="0">
                <a:latin typeface="Arial" panose="020B0604020202020204" pitchFamily="34" charset="0"/>
              </a:rPr>
              <a:t>The reference water level should be measured after half a day to take into account the soaking effect of the </a:t>
            </a:r>
            <a:r>
              <a:rPr lang="en-ZA" altLang="en-US" sz="1600" dirty="0" smtClean="0">
                <a:latin typeface="Arial" panose="020B0604020202020204" pitchFamily="34" charset="0"/>
              </a:rPr>
              <a:t>wall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ZA" altLang="en-US" sz="16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ZA" altLang="en-US" sz="1600" dirty="0">
                <a:latin typeface="Arial" panose="020B0604020202020204" pitchFamily="34" charset="0"/>
              </a:rPr>
              <a:t>The chambers of the ABR should be filled all together progressively to avoid putting pressure on the walls</a:t>
            </a:r>
          </a:p>
        </p:txBody>
      </p:sp>
      <p:pic>
        <p:nvPicPr>
          <p:cNvPr id="1843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238" y="1216025"/>
            <a:ext cx="4267200" cy="239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432300"/>
            <a:ext cx="2663825" cy="149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150" y="4432300"/>
            <a:ext cx="2787650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1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925" y="4198938"/>
            <a:ext cx="3200400" cy="179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0638" y="152400"/>
            <a:ext cx="3929062" cy="1143000"/>
          </a:xfrm>
        </p:spPr>
        <p:txBody>
          <a:bodyPr/>
          <a:lstStyle/>
          <a:p>
            <a:pPr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TORM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R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UNOFF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D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RAINAGE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9459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775" y="238125"/>
            <a:ext cx="1744663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219075" y="1490663"/>
            <a:ext cx="3194050" cy="25844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ZA" dirty="0">
                <a:latin typeface="+mn-lt"/>
              </a:rPr>
              <a:t>Ensure proper drainage to avoid flooding and erosion issues:</a:t>
            </a:r>
          </a:p>
          <a:p>
            <a:pPr marL="742950" lvl="1" indent="-285750">
              <a:buFont typeface="Wingdings" panose="05000000000000000000" pitchFamily="2" charset="2"/>
              <a:buChar char="ü"/>
              <a:defRPr/>
            </a:pPr>
            <a:r>
              <a:rPr lang="en-ZA" dirty="0">
                <a:latin typeface="+mn-lt"/>
              </a:rPr>
              <a:t>Open trenches </a:t>
            </a:r>
          </a:p>
          <a:p>
            <a:pPr marL="742950" lvl="1" indent="-285750">
              <a:buFont typeface="Wingdings" panose="05000000000000000000" pitchFamily="2" charset="2"/>
              <a:buChar char="ü"/>
              <a:defRPr/>
            </a:pPr>
            <a:r>
              <a:rPr lang="en-ZA" dirty="0">
                <a:latin typeface="+mn-lt"/>
              </a:rPr>
              <a:t>Buried perforated pipes</a:t>
            </a:r>
          </a:p>
          <a:p>
            <a:pPr marL="742950" lvl="1" indent="-285750">
              <a:buFont typeface="Wingdings" panose="05000000000000000000" pitchFamily="2" charset="2"/>
              <a:buChar char="ü"/>
              <a:defRPr/>
            </a:pPr>
            <a:r>
              <a:rPr lang="en-ZA" dirty="0">
                <a:latin typeface="+mn-lt"/>
              </a:rPr>
              <a:t>Stone pitched or grass planted slope </a:t>
            </a:r>
          </a:p>
          <a:p>
            <a:pPr marL="742950" lvl="1" indent="-285750">
              <a:buFont typeface="Wingdings" panose="05000000000000000000" pitchFamily="2" charset="2"/>
              <a:buChar char="ü"/>
              <a:defRPr/>
            </a:pPr>
            <a:r>
              <a:rPr lang="en-ZA" dirty="0">
                <a:latin typeface="+mn-lt"/>
              </a:rPr>
              <a:t>Partitioning walls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ZA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ZA" dirty="0">
              <a:latin typeface="+mn-lt"/>
            </a:endParaRPr>
          </a:p>
        </p:txBody>
      </p:sp>
      <p:pic>
        <p:nvPicPr>
          <p:cNvPr id="15" name="Picture 6" descr="http://www.ecology.com/wp-content/uploads/2012/11/dra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0" y="4170363"/>
            <a:ext cx="19050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3810000"/>
            <a:ext cx="3724275" cy="209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863" y="1873250"/>
            <a:ext cx="5011737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863" y="136525"/>
            <a:ext cx="2913062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5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838" y="4170363"/>
            <a:ext cx="304800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638" y="4500563"/>
            <a:ext cx="25146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138" y="2578100"/>
            <a:ext cx="3148012" cy="177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CCESS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R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OAD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966788"/>
            <a:ext cx="4589463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ZA" altLang="en-US" sz="1600" dirty="0" smtClean="0">
                <a:latin typeface="Arial" panose="020B0604020202020204" pitchFamily="34" charset="0"/>
              </a:rPr>
              <a:t>Access road must be stable enough to prevent exhauster to get stuck by rainy day:</a:t>
            </a:r>
          </a:p>
          <a:p>
            <a:pPr marL="285750" indent="-28575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ZA" altLang="en-US" sz="1600" dirty="0" smtClean="0">
                <a:latin typeface="Arial" panose="020B0604020202020204" pitchFamily="34" charset="0"/>
              </a:rPr>
              <a:t>Access road </a:t>
            </a:r>
            <a:r>
              <a:rPr lang="en-ZA" altLang="en-US" sz="1600" b="1" dirty="0" smtClean="0">
                <a:latin typeface="Arial" panose="020B0604020202020204" pitchFamily="34" charset="0"/>
              </a:rPr>
              <a:t>to the DTF</a:t>
            </a:r>
            <a:r>
              <a:rPr lang="en-ZA" altLang="en-US" sz="1600" dirty="0" smtClean="0">
                <a:latin typeface="Arial" panose="020B0604020202020204" pitchFamily="34" charset="0"/>
              </a:rPr>
              <a:t>: Compacted marram road laid on a </a:t>
            </a:r>
            <a:r>
              <a:rPr lang="en-ZA" altLang="en-US" sz="1600" dirty="0" err="1" smtClean="0">
                <a:latin typeface="Arial" panose="020B0604020202020204" pitchFamily="34" charset="0"/>
              </a:rPr>
              <a:t>hardcore</a:t>
            </a:r>
            <a:r>
              <a:rPr lang="en-ZA" altLang="en-US" sz="1600" dirty="0" smtClean="0">
                <a:latin typeface="Arial" panose="020B0604020202020204" pitchFamily="34" charset="0"/>
              </a:rPr>
              <a:t> compacted base</a:t>
            </a:r>
          </a:p>
          <a:p>
            <a:pPr marL="285750" indent="-28575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ZA" altLang="en-US" sz="1600" dirty="0" smtClean="0">
                <a:latin typeface="Arial" panose="020B0604020202020204" pitchFamily="34" charset="0"/>
              </a:rPr>
              <a:t>Access road </a:t>
            </a:r>
            <a:r>
              <a:rPr lang="en-ZA" altLang="en-US" sz="1600" b="1" dirty="0" smtClean="0">
                <a:latin typeface="Arial" panose="020B0604020202020204" pitchFamily="34" charset="0"/>
              </a:rPr>
              <a:t>within the DTF</a:t>
            </a:r>
            <a:r>
              <a:rPr lang="en-ZA" altLang="en-US" sz="1600" dirty="0" smtClean="0">
                <a:latin typeface="Arial" panose="020B0604020202020204" pitchFamily="34" charset="0"/>
              </a:rPr>
              <a:t>: 6-10mm gravel road laid on a </a:t>
            </a:r>
            <a:r>
              <a:rPr lang="en-ZA" altLang="en-US" sz="1600" dirty="0" err="1" smtClean="0">
                <a:latin typeface="Arial" panose="020B0604020202020204" pitchFamily="34" charset="0"/>
              </a:rPr>
              <a:t>hardcore</a:t>
            </a:r>
            <a:r>
              <a:rPr lang="en-ZA" altLang="en-US" sz="1600" dirty="0" smtClean="0">
                <a:latin typeface="Arial" panose="020B0604020202020204" pitchFamily="34" charset="0"/>
              </a:rPr>
              <a:t> compacted base</a:t>
            </a:r>
          </a:p>
        </p:txBody>
      </p:sp>
      <p:sp>
        <p:nvSpPr>
          <p:cNvPr id="14" name="Oval 13"/>
          <p:cNvSpPr/>
          <p:nvPr/>
        </p:nvSpPr>
        <p:spPr>
          <a:xfrm>
            <a:off x="7396163" y="3384550"/>
            <a:ext cx="904875" cy="4794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cxnSp>
        <p:nvCxnSpPr>
          <p:cNvPr id="15" name="Straight Arrow Connector 14"/>
          <p:cNvCxnSpPr>
            <a:stCxn id="14" idx="4"/>
          </p:cNvCxnSpPr>
          <p:nvPr/>
        </p:nvCxnSpPr>
        <p:spPr>
          <a:xfrm flipH="1">
            <a:off x="7681913" y="3863975"/>
            <a:ext cx="166687" cy="123825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8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3200400"/>
            <a:ext cx="4843462" cy="272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150" y="101600"/>
            <a:ext cx="4267200" cy="239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04800" y="-55563"/>
            <a:ext cx="8229600" cy="11430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L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EVELS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grpSp>
        <p:nvGrpSpPr>
          <p:cNvPr id="8195" name="Group 1"/>
          <p:cNvGrpSpPr>
            <a:grpSpLocks/>
          </p:cNvGrpSpPr>
          <p:nvPr/>
        </p:nvGrpSpPr>
        <p:grpSpPr bwMode="auto">
          <a:xfrm>
            <a:off x="69850" y="990600"/>
            <a:ext cx="8351838" cy="1528763"/>
            <a:chOff x="88900" y="3141230"/>
            <a:chExt cx="8351838" cy="1529195"/>
          </a:xfrm>
        </p:grpSpPr>
        <p:grpSp>
          <p:nvGrpSpPr>
            <p:cNvPr id="8202" name="Group 27"/>
            <p:cNvGrpSpPr>
              <a:grpSpLocks/>
            </p:cNvGrpSpPr>
            <p:nvPr/>
          </p:nvGrpSpPr>
          <p:grpSpPr bwMode="auto">
            <a:xfrm>
              <a:off x="7331075" y="4306888"/>
              <a:ext cx="1109663" cy="268287"/>
              <a:chOff x="4648200" y="3384394"/>
              <a:chExt cx="3166269" cy="842288"/>
            </a:xfrm>
          </p:grpSpPr>
          <p:sp>
            <p:nvSpPr>
              <p:cNvPr id="147" name="Freeform 146"/>
              <p:cNvSpPr/>
              <p:nvPr/>
            </p:nvSpPr>
            <p:spPr>
              <a:xfrm>
                <a:off x="4648200" y="3384067"/>
                <a:ext cx="3166269" cy="842530"/>
              </a:xfrm>
              <a:custGeom>
                <a:avLst/>
                <a:gdLst>
                  <a:gd name="connsiteX0" fmla="*/ 0 w 981307"/>
                  <a:gd name="connsiteY0" fmla="*/ 12842 h 340481"/>
                  <a:gd name="connsiteX1" fmla="*/ 256478 w 981307"/>
                  <a:gd name="connsiteY1" fmla="*/ 79749 h 340481"/>
                  <a:gd name="connsiteX2" fmla="*/ 390293 w 981307"/>
                  <a:gd name="connsiteY2" fmla="*/ 313925 h 340481"/>
                  <a:gd name="connsiteX3" fmla="*/ 657922 w 981307"/>
                  <a:gd name="connsiteY3" fmla="*/ 313925 h 340481"/>
                  <a:gd name="connsiteX4" fmla="*/ 735981 w 981307"/>
                  <a:gd name="connsiteY4" fmla="*/ 124354 h 340481"/>
                  <a:gd name="connsiteX5" fmla="*/ 825190 w 981307"/>
                  <a:gd name="connsiteY5" fmla="*/ 23993 h 340481"/>
                  <a:gd name="connsiteX6" fmla="*/ 981307 w 981307"/>
                  <a:gd name="connsiteY6" fmla="*/ 12842 h 3404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81307" h="340481">
                    <a:moveTo>
                      <a:pt x="0" y="12842"/>
                    </a:moveTo>
                    <a:cubicBezTo>
                      <a:pt x="95714" y="21205"/>
                      <a:pt x="191429" y="29569"/>
                      <a:pt x="256478" y="79749"/>
                    </a:cubicBezTo>
                    <a:cubicBezTo>
                      <a:pt x="321527" y="129929"/>
                      <a:pt x="323386" y="274896"/>
                      <a:pt x="390293" y="313925"/>
                    </a:cubicBezTo>
                    <a:cubicBezTo>
                      <a:pt x="457200" y="352954"/>
                      <a:pt x="600307" y="345520"/>
                      <a:pt x="657922" y="313925"/>
                    </a:cubicBezTo>
                    <a:cubicBezTo>
                      <a:pt x="715537" y="282330"/>
                      <a:pt x="708103" y="172676"/>
                      <a:pt x="735981" y="124354"/>
                    </a:cubicBezTo>
                    <a:cubicBezTo>
                      <a:pt x="763859" y="76032"/>
                      <a:pt x="784302" y="42578"/>
                      <a:pt x="825190" y="23993"/>
                    </a:cubicBezTo>
                    <a:cubicBezTo>
                      <a:pt x="866078" y="5408"/>
                      <a:pt x="962722" y="-13177"/>
                      <a:pt x="981307" y="12842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48" name="Straight Connector 147"/>
              <p:cNvCxnSpPr>
                <a:endCxn id="147" idx="4"/>
              </p:cNvCxnSpPr>
              <p:nvPr/>
            </p:nvCxnSpPr>
            <p:spPr>
              <a:xfrm>
                <a:off x="5640208" y="3693161"/>
                <a:ext cx="13815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>
                <a:off x="5866694" y="3807826"/>
                <a:ext cx="231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6020704" y="3957387"/>
                <a:ext cx="22648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>
                <a:off x="6170183" y="4111932"/>
                <a:ext cx="23101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6401199" y="3817797"/>
                <a:ext cx="22648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6401199" y="3957387"/>
                <a:ext cx="22648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03" name="Group 175"/>
            <p:cNvGrpSpPr>
              <a:grpSpLocks/>
            </p:cNvGrpSpPr>
            <p:nvPr/>
          </p:nvGrpSpPr>
          <p:grpSpPr bwMode="auto">
            <a:xfrm>
              <a:off x="1957388" y="3598863"/>
              <a:ext cx="1439862" cy="550862"/>
              <a:chOff x="1752600" y="2286001"/>
              <a:chExt cx="2743200" cy="1028772"/>
            </a:xfrm>
          </p:grpSpPr>
          <p:sp>
            <p:nvSpPr>
              <p:cNvPr id="142" name="Rectangle 141"/>
              <p:cNvSpPr/>
              <p:nvPr/>
            </p:nvSpPr>
            <p:spPr>
              <a:xfrm>
                <a:off x="1982460" y="2285433"/>
                <a:ext cx="2238113" cy="1029065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1752600" y="2454473"/>
                <a:ext cx="305471" cy="6227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4190329" y="2534544"/>
                <a:ext cx="305471" cy="6227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45" name="Straight Connector 144"/>
              <p:cNvCxnSpPr/>
              <p:nvPr/>
            </p:nvCxnSpPr>
            <p:spPr>
              <a:xfrm flipH="1">
                <a:off x="1988509" y="2590891"/>
                <a:ext cx="223206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TextBox 145"/>
              <p:cNvSpPr txBox="1"/>
              <p:nvPr/>
            </p:nvSpPr>
            <p:spPr>
              <a:xfrm>
                <a:off x="2744629" y="2611649"/>
                <a:ext cx="970856" cy="61684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000" b="1" dirty="0">
                    <a:solidFill>
                      <a:schemeClr val="tx2"/>
                    </a:solidFill>
                    <a:latin typeface="+mn-lt"/>
                    <a:cs typeface="Arial" charset="0"/>
                  </a:rPr>
                  <a:t>ST</a:t>
                </a:r>
              </a:p>
            </p:txBody>
          </p:sp>
        </p:grpSp>
        <p:grpSp>
          <p:nvGrpSpPr>
            <p:cNvPr id="8204" name="Group 176"/>
            <p:cNvGrpSpPr>
              <a:grpSpLocks/>
            </p:cNvGrpSpPr>
            <p:nvPr/>
          </p:nvGrpSpPr>
          <p:grpSpPr bwMode="auto">
            <a:xfrm>
              <a:off x="5588000" y="3829050"/>
              <a:ext cx="1487488" cy="841375"/>
              <a:chOff x="4863727" y="3853028"/>
              <a:chExt cx="1886778" cy="922546"/>
            </a:xfrm>
          </p:grpSpPr>
          <p:grpSp>
            <p:nvGrpSpPr>
              <p:cNvPr id="8224" name="Group 168"/>
              <p:cNvGrpSpPr>
                <a:grpSpLocks/>
              </p:cNvGrpSpPr>
              <p:nvPr/>
            </p:nvGrpSpPr>
            <p:grpSpPr bwMode="auto">
              <a:xfrm>
                <a:off x="4863727" y="3853028"/>
                <a:ext cx="1886778" cy="483731"/>
                <a:chOff x="3448516" y="3362332"/>
                <a:chExt cx="3028484" cy="547746"/>
              </a:xfrm>
            </p:grpSpPr>
            <p:sp>
              <p:nvSpPr>
                <p:cNvPr id="32" name="Block Arc 31"/>
                <p:cNvSpPr/>
                <p:nvPr/>
              </p:nvSpPr>
              <p:spPr>
                <a:xfrm rot="10800000">
                  <a:off x="3448516" y="3383723"/>
                  <a:ext cx="3028484" cy="526407"/>
                </a:xfrm>
                <a:prstGeom prst="blockArc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3" name="Straight Connector 32"/>
                <p:cNvCxnSpPr/>
                <p:nvPr/>
              </p:nvCxnSpPr>
              <p:spPr>
                <a:xfrm flipV="1">
                  <a:off x="4039992" y="3657770"/>
                  <a:ext cx="0" cy="232644"/>
                </a:xfrm>
                <a:prstGeom prst="line">
                  <a:avLst/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urved Connector 33"/>
                <p:cNvCxnSpPr/>
                <p:nvPr/>
              </p:nvCxnSpPr>
              <p:spPr>
                <a:xfrm rot="5400000" flipH="1" flipV="1">
                  <a:off x="4040041" y="3505911"/>
                  <a:ext cx="151811" cy="15190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urved Connector 34"/>
                <p:cNvCxnSpPr/>
                <p:nvPr/>
              </p:nvCxnSpPr>
              <p:spPr>
                <a:xfrm rot="5400000" flipH="1" flipV="1">
                  <a:off x="4058157" y="3637052"/>
                  <a:ext cx="228701" cy="11635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urved Connector 35"/>
                <p:cNvCxnSpPr/>
                <p:nvPr/>
              </p:nvCxnSpPr>
              <p:spPr>
                <a:xfrm rot="16200000" flipV="1">
                  <a:off x="3778582" y="3618725"/>
                  <a:ext cx="228701" cy="16483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urved Connector 36"/>
                <p:cNvCxnSpPr/>
                <p:nvPr/>
              </p:nvCxnSpPr>
              <p:spPr>
                <a:xfrm rot="5400000" flipH="1" flipV="1">
                  <a:off x="4405190" y="3599560"/>
                  <a:ext cx="358824" cy="151910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urved Connector 37"/>
                <p:cNvCxnSpPr/>
                <p:nvPr/>
              </p:nvCxnSpPr>
              <p:spPr>
                <a:xfrm rot="5400000" flipH="1" flipV="1">
                  <a:off x="4504771" y="3654439"/>
                  <a:ext cx="276018" cy="113125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urved Connector 38"/>
                <p:cNvCxnSpPr/>
                <p:nvPr/>
              </p:nvCxnSpPr>
              <p:spPr>
                <a:xfrm rot="5400000" flipH="1" flipV="1">
                  <a:off x="4163120" y="3697638"/>
                  <a:ext cx="238559" cy="1292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urved Connector 39"/>
                <p:cNvCxnSpPr/>
                <p:nvPr/>
              </p:nvCxnSpPr>
              <p:spPr>
                <a:xfrm rot="5400000" flipH="1" flipV="1">
                  <a:off x="4946987" y="3676483"/>
                  <a:ext cx="228701" cy="11635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urved Connector 40"/>
                <p:cNvCxnSpPr/>
                <p:nvPr/>
              </p:nvCxnSpPr>
              <p:spPr>
                <a:xfrm rot="16200000" flipV="1">
                  <a:off x="4667410" y="3658158"/>
                  <a:ext cx="228701" cy="16483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flipV="1">
                  <a:off x="4637931" y="3620310"/>
                  <a:ext cx="0" cy="232644"/>
                </a:xfrm>
                <a:prstGeom prst="line">
                  <a:avLst/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urved Connector 42"/>
                <p:cNvCxnSpPr/>
                <p:nvPr/>
              </p:nvCxnSpPr>
              <p:spPr>
                <a:xfrm rot="5400000" flipH="1" flipV="1">
                  <a:off x="4636995" y="3467464"/>
                  <a:ext cx="153782" cy="151910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urved Connector 43"/>
                <p:cNvCxnSpPr/>
                <p:nvPr/>
              </p:nvCxnSpPr>
              <p:spPr>
                <a:xfrm rot="5400000" flipH="1" flipV="1">
                  <a:off x="4656098" y="3599593"/>
                  <a:ext cx="228701" cy="11635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urved Connector 44"/>
                <p:cNvCxnSpPr/>
                <p:nvPr/>
              </p:nvCxnSpPr>
              <p:spPr>
                <a:xfrm rot="16200000" flipV="1">
                  <a:off x="4376520" y="3581266"/>
                  <a:ext cx="228701" cy="16483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urved Connector 45"/>
                <p:cNvCxnSpPr/>
                <p:nvPr/>
              </p:nvCxnSpPr>
              <p:spPr>
                <a:xfrm rot="5400000" flipH="1" flipV="1">
                  <a:off x="5007348" y="3561113"/>
                  <a:ext cx="356853" cy="151910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urved Connector 46"/>
                <p:cNvCxnSpPr/>
                <p:nvPr/>
              </p:nvCxnSpPr>
              <p:spPr>
                <a:xfrm rot="5400000" flipH="1" flipV="1">
                  <a:off x="5105313" y="3614379"/>
                  <a:ext cx="274046" cy="11635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urved Connector 47"/>
                <p:cNvCxnSpPr/>
                <p:nvPr/>
              </p:nvCxnSpPr>
              <p:spPr>
                <a:xfrm rot="5400000" flipH="1" flipV="1">
                  <a:off x="4762046" y="3659192"/>
                  <a:ext cx="236587" cy="1292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urved Connector 48"/>
                <p:cNvCxnSpPr/>
                <p:nvPr/>
              </p:nvCxnSpPr>
              <p:spPr>
                <a:xfrm rot="5400000" flipH="1" flipV="1">
                  <a:off x="5546542" y="3638668"/>
                  <a:ext cx="228701" cy="113123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urved Connector 49"/>
                <p:cNvCxnSpPr/>
                <p:nvPr/>
              </p:nvCxnSpPr>
              <p:spPr>
                <a:xfrm rot="16200000" flipV="1">
                  <a:off x="5265350" y="3618725"/>
                  <a:ext cx="228701" cy="16483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flipV="1">
                  <a:off x="4754287" y="3641998"/>
                  <a:ext cx="0" cy="234615"/>
                </a:xfrm>
                <a:prstGeom prst="line">
                  <a:avLst/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urved Connector 51"/>
                <p:cNvCxnSpPr/>
                <p:nvPr/>
              </p:nvCxnSpPr>
              <p:spPr>
                <a:xfrm rot="5400000" flipH="1" flipV="1">
                  <a:off x="4754337" y="3490137"/>
                  <a:ext cx="151811" cy="151910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urved Connector 52"/>
                <p:cNvCxnSpPr/>
                <p:nvPr/>
              </p:nvCxnSpPr>
              <p:spPr>
                <a:xfrm rot="5400000" flipH="1" flipV="1">
                  <a:off x="4774070" y="3624866"/>
                  <a:ext cx="228701" cy="113125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urved Connector 53"/>
                <p:cNvCxnSpPr/>
                <p:nvPr/>
              </p:nvCxnSpPr>
              <p:spPr>
                <a:xfrm rot="16200000" flipV="1">
                  <a:off x="4494492" y="3603308"/>
                  <a:ext cx="228701" cy="168069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urved Connector 54"/>
                <p:cNvCxnSpPr/>
                <p:nvPr/>
              </p:nvCxnSpPr>
              <p:spPr>
                <a:xfrm rot="5400000" flipH="1" flipV="1">
                  <a:off x="5123704" y="3584772"/>
                  <a:ext cx="356853" cy="151910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urved Connector 55"/>
                <p:cNvCxnSpPr/>
                <p:nvPr/>
              </p:nvCxnSpPr>
              <p:spPr>
                <a:xfrm rot="5400000" flipH="1" flipV="1">
                  <a:off x="5223285" y="3639653"/>
                  <a:ext cx="274046" cy="113125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urved Connector 56"/>
                <p:cNvCxnSpPr/>
                <p:nvPr/>
              </p:nvCxnSpPr>
              <p:spPr>
                <a:xfrm rot="5400000" flipH="1" flipV="1">
                  <a:off x="4878402" y="3682851"/>
                  <a:ext cx="236587" cy="1292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urved Connector 57"/>
                <p:cNvCxnSpPr/>
                <p:nvPr/>
              </p:nvCxnSpPr>
              <p:spPr>
                <a:xfrm rot="5400000" flipH="1" flipV="1">
                  <a:off x="5662898" y="3662327"/>
                  <a:ext cx="228701" cy="113123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Curved Connector 58"/>
                <p:cNvCxnSpPr/>
                <p:nvPr/>
              </p:nvCxnSpPr>
              <p:spPr>
                <a:xfrm rot="16200000" flipV="1">
                  <a:off x="5384937" y="3642385"/>
                  <a:ext cx="228701" cy="16483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flipV="1">
                  <a:off x="3846066" y="3608481"/>
                  <a:ext cx="0" cy="234616"/>
                </a:xfrm>
                <a:prstGeom prst="line">
                  <a:avLst/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Curved Connector 60"/>
                <p:cNvCxnSpPr/>
                <p:nvPr/>
              </p:nvCxnSpPr>
              <p:spPr>
                <a:xfrm rot="5400000" flipH="1" flipV="1">
                  <a:off x="3846114" y="3456623"/>
                  <a:ext cx="151810" cy="15190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Curved Connector 61"/>
                <p:cNvCxnSpPr/>
                <p:nvPr/>
              </p:nvCxnSpPr>
              <p:spPr>
                <a:xfrm rot="5400000" flipH="1" flipV="1">
                  <a:off x="3864231" y="3589734"/>
                  <a:ext cx="228701" cy="11635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Curved Connector 62"/>
                <p:cNvCxnSpPr/>
                <p:nvPr/>
              </p:nvCxnSpPr>
              <p:spPr>
                <a:xfrm rot="16200000" flipV="1">
                  <a:off x="3584655" y="3571408"/>
                  <a:ext cx="228701" cy="16483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Curved Connector 63"/>
                <p:cNvCxnSpPr/>
                <p:nvPr/>
              </p:nvCxnSpPr>
              <p:spPr>
                <a:xfrm rot="5400000" flipH="1" flipV="1">
                  <a:off x="4213864" y="3549641"/>
                  <a:ext cx="356852" cy="155141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Curved Connector 64"/>
                <p:cNvCxnSpPr/>
                <p:nvPr/>
              </p:nvCxnSpPr>
              <p:spPr>
                <a:xfrm rot="5400000" flipH="1" flipV="1">
                  <a:off x="4311829" y="3606137"/>
                  <a:ext cx="274047" cy="113125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Curved Connector 65"/>
                <p:cNvCxnSpPr/>
                <p:nvPr/>
              </p:nvCxnSpPr>
              <p:spPr>
                <a:xfrm rot="5400000" flipH="1" flipV="1">
                  <a:off x="3970179" y="3649334"/>
                  <a:ext cx="236587" cy="1292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Curved Connector 66"/>
                <p:cNvCxnSpPr/>
                <p:nvPr/>
              </p:nvCxnSpPr>
              <p:spPr>
                <a:xfrm rot="5400000" flipH="1" flipV="1">
                  <a:off x="4753061" y="3627194"/>
                  <a:ext cx="228701" cy="11635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Curved Connector 67"/>
                <p:cNvCxnSpPr/>
                <p:nvPr/>
              </p:nvCxnSpPr>
              <p:spPr>
                <a:xfrm rot="16200000" flipV="1">
                  <a:off x="4473483" y="3608868"/>
                  <a:ext cx="228701" cy="16483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flipV="1">
                  <a:off x="4444005" y="3571022"/>
                  <a:ext cx="0" cy="234615"/>
                </a:xfrm>
                <a:prstGeom prst="line">
                  <a:avLst/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Curved Connector 69"/>
                <p:cNvCxnSpPr/>
                <p:nvPr/>
              </p:nvCxnSpPr>
              <p:spPr>
                <a:xfrm rot="5400000" flipH="1" flipV="1">
                  <a:off x="4444055" y="3419161"/>
                  <a:ext cx="151811" cy="151910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Curved Connector 70"/>
                <p:cNvCxnSpPr/>
                <p:nvPr/>
              </p:nvCxnSpPr>
              <p:spPr>
                <a:xfrm rot="5400000" flipH="1" flipV="1">
                  <a:off x="4463788" y="3551918"/>
                  <a:ext cx="228701" cy="113125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Curved Connector 71"/>
                <p:cNvCxnSpPr/>
                <p:nvPr/>
              </p:nvCxnSpPr>
              <p:spPr>
                <a:xfrm rot="16200000" flipV="1">
                  <a:off x="4182594" y="3533949"/>
                  <a:ext cx="228701" cy="16483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Curved Connector 72"/>
                <p:cNvCxnSpPr/>
                <p:nvPr/>
              </p:nvCxnSpPr>
              <p:spPr>
                <a:xfrm rot="5400000" flipH="1" flipV="1">
                  <a:off x="4813421" y="3513796"/>
                  <a:ext cx="356853" cy="151910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Curved Connector 73"/>
                <p:cNvCxnSpPr/>
                <p:nvPr/>
              </p:nvCxnSpPr>
              <p:spPr>
                <a:xfrm rot="5400000" flipH="1" flipV="1">
                  <a:off x="4910400" y="3566075"/>
                  <a:ext cx="276018" cy="11635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Curved Connector 74"/>
                <p:cNvCxnSpPr/>
                <p:nvPr/>
              </p:nvCxnSpPr>
              <p:spPr>
                <a:xfrm rot="5400000" flipH="1" flipV="1">
                  <a:off x="4568120" y="3611875"/>
                  <a:ext cx="236587" cy="1292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Curved Connector 75"/>
                <p:cNvCxnSpPr/>
                <p:nvPr/>
              </p:nvCxnSpPr>
              <p:spPr>
                <a:xfrm rot="5400000" flipH="1" flipV="1">
                  <a:off x="5352616" y="3591351"/>
                  <a:ext cx="228701" cy="113123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Curved Connector 76"/>
                <p:cNvCxnSpPr/>
                <p:nvPr/>
              </p:nvCxnSpPr>
              <p:spPr>
                <a:xfrm rot="16200000" flipV="1">
                  <a:off x="5071424" y="3571408"/>
                  <a:ext cx="228701" cy="16483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flipV="1">
                  <a:off x="4560360" y="3594681"/>
                  <a:ext cx="0" cy="232644"/>
                </a:xfrm>
                <a:prstGeom prst="line">
                  <a:avLst/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Curved Connector 78"/>
                <p:cNvCxnSpPr/>
                <p:nvPr/>
              </p:nvCxnSpPr>
              <p:spPr>
                <a:xfrm rot="5400000" flipH="1" flipV="1">
                  <a:off x="4560411" y="3442820"/>
                  <a:ext cx="151811" cy="151910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Curved Connector 79"/>
                <p:cNvCxnSpPr/>
                <p:nvPr/>
              </p:nvCxnSpPr>
              <p:spPr>
                <a:xfrm rot="5400000" flipH="1" flipV="1">
                  <a:off x="4580144" y="3575577"/>
                  <a:ext cx="228701" cy="113125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Curved Connector 80"/>
                <p:cNvCxnSpPr/>
                <p:nvPr/>
              </p:nvCxnSpPr>
              <p:spPr>
                <a:xfrm rot="16200000" flipV="1">
                  <a:off x="4302183" y="3557606"/>
                  <a:ext cx="228701" cy="16483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Curved Connector 81"/>
                <p:cNvCxnSpPr/>
                <p:nvPr/>
              </p:nvCxnSpPr>
              <p:spPr>
                <a:xfrm rot="5400000" flipH="1" flipV="1">
                  <a:off x="4928791" y="3536470"/>
                  <a:ext cx="358824" cy="151910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Curved Connector 82"/>
                <p:cNvCxnSpPr/>
                <p:nvPr/>
              </p:nvCxnSpPr>
              <p:spPr>
                <a:xfrm rot="5400000" flipH="1" flipV="1">
                  <a:off x="5028372" y="3591349"/>
                  <a:ext cx="276018" cy="113125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Curved Connector 83"/>
                <p:cNvCxnSpPr/>
                <p:nvPr/>
              </p:nvCxnSpPr>
              <p:spPr>
                <a:xfrm rot="5400000" flipH="1" flipV="1">
                  <a:off x="4684476" y="3635534"/>
                  <a:ext cx="236587" cy="1292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Curved Connector 84"/>
                <p:cNvCxnSpPr/>
                <p:nvPr/>
              </p:nvCxnSpPr>
              <p:spPr>
                <a:xfrm rot="5400000" flipH="1" flipV="1">
                  <a:off x="5468972" y="3615009"/>
                  <a:ext cx="228701" cy="113123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Curved Connector 85"/>
                <p:cNvCxnSpPr/>
                <p:nvPr/>
              </p:nvCxnSpPr>
              <p:spPr>
                <a:xfrm rot="16200000" flipV="1">
                  <a:off x="5191011" y="3595068"/>
                  <a:ext cx="228701" cy="16483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flipV="1">
                  <a:off x="4570058" y="3608481"/>
                  <a:ext cx="0" cy="234616"/>
                </a:xfrm>
                <a:prstGeom prst="line">
                  <a:avLst/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Curved Connector 87"/>
                <p:cNvCxnSpPr/>
                <p:nvPr/>
              </p:nvCxnSpPr>
              <p:spPr>
                <a:xfrm rot="5400000" flipH="1" flipV="1">
                  <a:off x="4570106" y="3456623"/>
                  <a:ext cx="151810" cy="15190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Curved Connector 88"/>
                <p:cNvCxnSpPr/>
                <p:nvPr/>
              </p:nvCxnSpPr>
              <p:spPr>
                <a:xfrm rot="5400000" flipH="1" flipV="1">
                  <a:off x="4589839" y="3591351"/>
                  <a:ext cx="228701" cy="113123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Curved Connector 89"/>
                <p:cNvCxnSpPr/>
                <p:nvPr/>
              </p:nvCxnSpPr>
              <p:spPr>
                <a:xfrm rot="16200000" flipV="1">
                  <a:off x="4310261" y="3569793"/>
                  <a:ext cx="228701" cy="168069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Curved Connector 90"/>
                <p:cNvCxnSpPr/>
                <p:nvPr/>
              </p:nvCxnSpPr>
              <p:spPr>
                <a:xfrm rot="5400000" flipH="1" flipV="1">
                  <a:off x="4939472" y="3551258"/>
                  <a:ext cx="356852" cy="15190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Curved Connector 91"/>
                <p:cNvCxnSpPr/>
                <p:nvPr/>
              </p:nvCxnSpPr>
              <p:spPr>
                <a:xfrm rot="5400000" flipH="1" flipV="1">
                  <a:off x="5038068" y="3605152"/>
                  <a:ext cx="276018" cy="113123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Curved Connector 92"/>
                <p:cNvCxnSpPr/>
                <p:nvPr/>
              </p:nvCxnSpPr>
              <p:spPr>
                <a:xfrm rot="5400000" flipH="1" flipV="1">
                  <a:off x="4694171" y="3649334"/>
                  <a:ext cx="236587" cy="1292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Curved Connector 93"/>
                <p:cNvCxnSpPr/>
                <p:nvPr/>
              </p:nvCxnSpPr>
              <p:spPr>
                <a:xfrm rot="5400000" flipH="1" flipV="1">
                  <a:off x="5478669" y="3628809"/>
                  <a:ext cx="228701" cy="113125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Curved Connector 94"/>
                <p:cNvCxnSpPr/>
                <p:nvPr/>
              </p:nvCxnSpPr>
              <p:spPr>
                <a:xfrm rot="16200000" flipV="1">
                  <a:off x="5200708" y="3608867"/>
                  <a:ext cx="228701" cy="16483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flipV="1">
                  <a:off x="5167996" y="3571022"/>
                  <a:ext cx="0" cy="232644"/>
                </a:xfrm>
                <a:prstGeom prst="line">
                  <a:avLst/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Curved Connector 96"/>
                <p:cNvCxnSpPr/>
                <p:nvPr/>
              </p:nvCxnSpPr>
              <p:spPr>
                <a:xfrm rot="5400000" flipH="1" flipV="1">
                  <a:off x="5169661" y="3417546"/>
                  <a:ext cx="151811" cy="155141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Curved Connector 97"/>
                <p:cNvCxnSpPr/>
                <p:nvPr/>
              </p:nvCxnSpPr>
              <p:spPr>
                <a:xfrm rot="5400000" flipH="1" flipV="1">
                  <a:off x="5187780" y="3551918"/>
                  <a:ext cx="228701" cy="113125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Curved Connector 98"/>
                <p:cNvCxnSpPr/>
                <p:nvPr/>
              </p:nvCxnSpPr>
              <p:spPr>
                <a:xfrm rot="16200000" flipV="1">
                  <a:off x="4908832" y="3532962"/>
                  <a:ext cx="230672" cy="16483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Curved Connector 99"/>
                <p:cNvCxnSpPr/>
                <p:nvPr/>
              </p:nvCxnSpPr>
              <p:spPr>
                <a:xfrm rot="5400000" flipH="1" flipV="1">
                  <a:off x="5536427" y="3512811"/>
                  <a:ext cx="358824" cy="151910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Curved Connector 100"/>
                <p:cNvCxnSpPr/>
                <p:nvPr/>
              </p:nvCxnSpPr>
              <p:spPr>
                <a:xfrm rot="5400000" flipH="1" flipV="1">
                  <a:off x="5636008" y="3567690"/>
                  <a:ext cx="276018" cy="113125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Curved Connector 101"/>
                <p:cNvCxnSpPr/>
                <p:nvPr/>
              </p:nvCxnSpPr>
              <p:spPr>
                <a:xfrm rot="5400000" flipH="1" flipV="1">
                  <a:off x="5293728" y="3613490"/>
                  <a:ext cx="236587" cy="9697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Curved Connector 102"/>
                <p:cNvCxnSpPr/>
                <p:nvPr/>
              </p:nvCxnSpPr>
              <p:spPr>
                <a:xfrm rot="5400000" flipH="1" flipV="1">
                  <a:off x="6078224" y="3589734"/>
                  <a:ext cx="228701" cy="11635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Curved Connector 103"/>
                <p:cNvCxnSpPr/>
                <p:nvPr/>
              </p:nvCxnSpPr>
              <p:spPr>
                <a:xfrm rot="16200000" flipV="1">
                  <a:off x="5798647" y="3571409"/>
                  <a:ext cx="228701" cy="16483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 flipV="1">
                  <a:off x="5287585" y="3594681"/>
                  <a:ext cx="0" cy="232644"/>
                </a:xfrm>
                <a:prstGeom prst="line">
                  <a:avLst/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Curved Connector 105"/>
                <p:cNvCxnSpPr/>
                <p:nvPr/>
              </p:nvCxnSpPr>
              <p:spPr>
                <a:xfrm rot="5400000" flipH="1" flipV="1">
                  <a:off x="5286647" y="3441836"/>
                  <a:ext cx="153782" cy="15190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Curved Connector 106"/>
                <p:cNvCxnSpPr/>
                <p:nvPr/>
              </p:nvCxnSpPr>
              <p:spPr>
                <a:xfrm rot="5400000" flipH="1" flipV="1">
                  <a:off x="5305750" y="3573962"/>
                  <a:ext cx="228701" cy="11635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Curved Connector 107"/>
                <p:cNvCxnSpPr/>
                <p:nvPr/>
              </p:nvCxnSpPr>
              <p:spPr>
                <a:xfrm rot="16200000" flipV="1">
                  <a:off x="5026174" y="3555635"/>
                  <a:ext cx="228701" cy="16483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Curved Connector 108"/>
                <p:cNvCxnSpPr/>
                <p:nvPr/>
              </p:nvCxnSpPr>
              <p:spPr>
                <a:xfrm rot="5400000" flipH="1" flipV="1">
                  <a:off x="5656014" y="3536471"/>
                  <a:ext cx="358824" cy="15190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Curved Connector 109"/>
                <p:cNvCxnSpPr/>
                <p:nvPr/>
              </p:nvCxnSpPr>
              <p:spPr>
                <a:xfrm rot="5400000" flipH="1" flipV="1">
                  <a:off x="5754963" y="3588749"/>
                  <a:ext cx="274047" cy="11635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Curved Connector 110"/>
                <p:cNvCxnSpPr/>
                <p:nvPr/>
              </p:nvCxnSpPr>
              <p:spPr>
                <a:xfrm rot="5400000" flipH="1" flipV="1">
                  <a:off x="5410712" y="3634548"/>
                  <a:ext cx="238559" cy="1292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Curved Connector 111"/>
                <p:cNvCxnSpPr/>
                <p:nvPr/>
              </p:nvCxnSpPr>
              <p:spPr>
                <a:xfrm rot="5400000" flipH="1" flipV="1">
                  <a:off x="6196197" y="3613037"/>
                  <a:ext cx="228701" cy="113125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Curved Connector 112"/>
                <p:cNvCxnSpPr/>
                <p:nvPr/>
              </p:nvCxnSpPr>
              <p:spPr>
                <a:xfrm rot="16200000" flipV="1">
                  <a:off x="5915002" y="3595068"/>
                  <a:ext cx="228701" cy="16483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flipV="1">
                  <a:off x="4376131" y="3561163"/>
                  <a:ext cx="0" cy="232644"/>
                </a:xfrm>
                <a:prstGeom prst="line">
                  <a:avLst/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Curved Connector 114"/>
                <p:cNvCxnSpPr/>
                <p:nvPr/>
              </p:nvCxnSpPr>
              <p:spPr>
                <a:xfrm rot="5400000" flipH="1" flipV="1">
                  <a:off x="4376180" y="3409305"/>
                  <a:ext cx="151810" cy="15190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Curved Connector 115"/>
                <p:cNvCxnSpPr/>
                <p:nvPr/>
              </p:nvCxnSpPr>
              <p:spPr>
                <a:xfrm rot="5400000" flipH="1" flipV="1">
                  <a:off x="4395913" y="3542062"/>
                  <a:ext cx="228701" cy="113123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Curved Connector 116"/>
                <p:cNvCxnSpPr/>
                <p:nvPr/>
              </p:nvCxnSpPr>
              <p:spPr>
                <a:xfrm rot="16200000" flipV="1">
                  <a:off x="4117952" y="3522120"/>
                  <a:ext cx="228701" cy="16483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Curved Connector 117"/>
                <p:cNvCxnSpPr/>
                <p:nvPr/>
              </p:nvCxnSpPr>
              <p:spPr>
                <a:xfrm rot="5400000" flipH="1" flipV="1">
                  <a:off x="4744560" y="3502954"/>
                  <a:ext cx="358824" cy="15190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Curved Connector 118"/>
                <p:cNvCxnSpPr/>
                <p:nvPr/>
              </p:nvCxnSpPr>
              <p:spPr>
                <a:xfrm rot="5400000" flipH="1" flipV="1">
                  <a:off x="4844141" y="3557835"/>
                  <a:ext cx="276018" cy="113123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Curved Connector 119"/>
                <p:cNvCxnSpPr/>
                <p:nvPr/>
              </p:nvCxnSpPr>
              <p:spPr>
                <a:xfrm rot="5400000" flipH="1" flipV="1">
                  <a:off x="4499258" y="3601032"/>
                  <a:ext cx="238558" cy="1292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Curved Connector 120"/>
                <p:cNvCxnSpPr/>
                <p:nvPr/>
              </p:nvCxnSpPr>
              <p:spPr>
                <a:xfrm rot="5400000" flipH="1" flipV="1">
                  <a:off x="5284743" y="3581492"/>
                  <a:ext cx="228701" cy="113125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Curved Connector 121"/>
                <p:cNvCxnSpPr/>
                <p:nvPr/>
              </p:nvCxnSpPr>
              <p:spPr>
                <a:xfrm rot="16200000" flipV="1">
                  <a:off x="5006782" y="3561549"/>
                  <a:ext cx="228701" cy="16483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flipV="1">
                  <a:off x="4977303" y="3523704"/>
                  <a:ext cx="0" cy="232644"/>
                </a:xfrm>
                <a:prstGeom prst="line">
                  <a:avLst/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Curved Connector 123"/>
                <p:cNvCxnSpPr/>
                <p:nvPr/>
              </p:nvCxnSpPr>
              <p:spPr>
                <a:xfrm rot="5400000" flipH="1" flipV="1">
                  <a:off x="4976365" y="3370860"/>
                  <a:ext cx="153782" cy="15190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Curved Connector 124"/>
                <p:cNvCxnSpPr/>
                <p:nvPr/>
              </p:nvCxnSpPr>
              <p:spPr>
                <a:xfrm rot="5400000" flipH="1" flipV="1">
                  <a:off x="4995468" y="3502985"/>
                  <a:ext cx="228701" cy="11635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Curved Connector 125"/>
                <p:cNvCxnSpPr/>
                <p:nvPr/>
              </p:nvCxnSpPr>
              <p:spPr>
                <a:xfrm rot="16200000" flipV="1">
                  <a:off x="4715892" y="3484659"/>
                  <a:ext cx="228701" cy="16483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Curved Connector 126"/>
                <p:cNvCxnSpPr/>
                <p:nvPr/>
              </p:nvCxnSpPr>
              <p:spPr>
                <a:xfrm rot="5400000" flipH="1" flipV="1">
                  <a:off x="5343486" y="3464507"/>
                  <a:ext cx="356852" cy="151910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Curved Connector 127"/>
                <p:cNvCxnSpPr/>
                <p:nvPr/>
              </p:nvCxnSpPr>
              <p:spPr>
                <a:xfrm rot="5400000" flipH="1" flipV="1">
                  <a:off x="5443066" y="3519388"/>
                  <a:ext cx="274047" cy="113125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urved Connector 128"/>
                <p:cNvCxnSpPr/>
                <p:nvPr/>
              </p:nvCxnSpPr>
              <p:spPr>
                <a:xfrm rot="5400000" flipH="1" flipV="1">
                  <a:off x="5101416" y="3562585"/>
                  <a:ext cx="236587" cy="1292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urved Connector 129"/>
                <p:cNvCxnSpPr/>
                <p:nvPr/>
              </p:nvCxnSpPr>
              <p:spPr>
                <a:xfrm rot="5400000" flipH="1" flipV="1">
                  <a:off x="5884298" y="3540446"/>
                  <a:ext cx="228701" cy="11635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Curved Connector 130"/>
                <p:cNvCxnSpPr/>
                <p:nvPr/>
              </p:nvCxnSpPr>
              <p:spPr>
                <a:xfrm rot="16200000" flipV="1">
                  <a:off x="5604720" y="3522120"/>
                  <a:ext cx="228701" cy="16483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flipV="1">
                  <a:off x="5093659" y="3545391"/>
                  <a:ext cx="0" cy="234616"/>
                </a:xfrm>
                <a:prstGeom prst="line">
                  <a:avLst/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Curved Connector 132"/>
                <p:cNvCxnSpPr/>
                <p:nvPr/>
              </p:nvCxnSpPr>
              <p:spPr>
                <a:xfrm rot="5400000" flipH="1" flipV="1">
                  <a:off x="5093707" y="3393533"/>
                  <a:ext cx="151810" cy="15190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Curved Connector 133"/>
                <p:cNvCxnSpPr/>
                <p:nvPr/>
              </p:nvCxnSpPr>
              <p:spPr>
                <a:xfrm rot="5400000" flipH="1" flipV="1">
                  <a:off x="5111824" y="3526644"/>
                  <a:ext cx="228701" cy="11635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Curved Connector 134"/>
                <p:cNvCxnSpPr/>
                <p:nvPr/>
              </p:nvCxnSpPr>
              <p:spPr>
                <a:xfrm rot="16200000" flipV="1">
                  <a:off x="4832248" y="3508318"/>
                  <a:ext cx="228701" cy="16483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Curved Connector 135"/>
                <p:cNvCxnSpPr/>
                <p:nvPr/>
              </p:nvCxnSpPr>
              <p:spPr>
                <a:xfrm rot="5400000" flipH="1" flipV="1">
                  <a:off x="5463073" y="3488168"/>
                  <a:ext cx="356852" cy="15190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Curved Connector 136"/>
                <p:cNvCxnSpPr/>
                <p:nvPr/>
              </p:nvCxnSpPr>
              <p:spPr>
                <a:xfrm rot="5400000" flipH="1" flipV="1">
                  <a:off x="5561037" y="3541432"/>
                  <a:ext cx="274047" cy="11635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Curved Connector 137"/>
                <p:cNvCxnSpPr/>
                <p:nvPr/>
              </p:nvCxnSpPr>
              <p:spPr>
                <a:xfrm rot="5400000" flipH="1" flipV="1">
                  <a:off x="5217772" y="3586244"/>
                  <a:ext cx="236587" cy="12928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Curved Connector 138"/>
                <p:cNvCxnSpPr/>
                <p:nvPr/>
              </p:nvCxnSpPr>
              <p:spPr>
                <a:xfrm rot="5400000" flipH="1" flipV="1">
                  <a:off x="6002270" y="3565719"/>
                  <a:ext cx="228701" cy="113125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Curved Connector 139"/>
                <p:cNvCxnSpPr/>
                <p:nvPr/>
              </p:nvCxnSpPr>
              <p:spPr>
                <a:xfrm rot="16200000" flipV="1">
                  <a:off x="5721076" y="3545778"/>
                  <a:ext cx="228701" cy="164836"/>
                </a:xfrm>
                <a:prstGeom prst="curvedConnector3">
                  <a:avLst>
                    <a:gd name="adj1" fmla="val 50000"/>
                  </a:avLst>
                </a:prstGeom>
                <a:ln w="22225">
                  <a:solidFill>
                    <a:srgbClr val="1872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>
                  <a:stCxn id="32" idx="1"/>
                  <a:endCxn id="32" idx="0"/>
                </p:cNvCxnSpPr>
                <p:nvPr/>
              </p:nvCxnSpPr>
              <p:spPr>
                <a:xfrm>
                  <a:off x="3513158" y="3647912"/>
                  <a:ext cx="2899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TextBox 30"/>
              <p:cNvSpPr txBox="1"/>
              <p:nvPr/>
            </p:nvSpPr>
            <p:spPr>
              <a:xfrm>
                <a:off x="5312769" y="4336805"/>
                <a:ext cx="1397464" cy="43876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000" b="1" dirty="0">
                    <a:solidFill>
                      <a:schemeClr val="tx2"/>
                    </a:solidFill>
                    <a:latin typeface="+mn-lt"/>
                    <a:cs typeface="Arial" charset="0"/>
                  </a:rPr>
                  <a:t>VFCW</a:t>
                </a:r>
              </a:p>
            </p:txBody>
          </p:sp>
        </p:grpSp>
        <p:grpSp>
          <p:nvGrpSpPr>
            <p:cNvPr id="8205" name="Group 177"/>
            <p:cNvGrpSpPr>
              <a:grpSpLocks/>
            </p:cNvGrpSpPr>
            <p:nvPr/>
          </p:nvGrpSpPr>
          <p:grpSpPr bwMode="auto">
            <a:xfrm>
              <a:off x="88900" y="3390900"/>
              <a:ext cx="1627188" cy="493713"/>
              <a:chOff x="152400" y="2363475"/>
              <a:chExt cx="1483443" cy="693367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152400" y="2362968"/>
                <a:ext cx="457334" cy="205169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609734" y="2465553"/>
                <a:ext cx="761259" cy="205169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370994" y="2568137"/>
                <a:ext cx="76705" cy="847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05532" y="2657341"/>
                <a:ext cx="1130311" cy="39918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000" b="1" dirty="0">
                    <a:solidFill>
                      <a:schemeClr val="tx2"/>
                    </a:solidFill>
                    <a:latin typeface="+mn-lt"/>
                    <a:cs typeface="Arial" charset="0"/>
                  </a:rPr>
                  <a:t>RBBT</a:t>
                </a:r>
              </a:p>
            </p:txBody>
          </p:sp>
        </p:grpSp>
        <p:grpSp>
          <p:nvGrpSpPr>
            <p:cNvPr id="8206" name="Group 183"/>
            <p:cNvGrpSpPr>
              <a:grpSpLocks/>
            </p:cNvGrpSpPr>
            <p:nvPr/>
          </p:nvGrpSpPr>
          <p:grpSpPr bwMode="auto">
            <a:xfrm>
              <a:off x="3760788" y="3789363"/>
              <a:ext cx="1387475" cy="538162"/>
              <a:chOff x="1752600" y="2286001"/>
              <a:chExt cx="2743200" cy="1168711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981722" y="2285458"/>
                <a:ext cx="2237875" cy="1027654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752600" y="2454436"/>
                <a:ext cx="304450" cy="6207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191348" y="2533750"/>
                <a:ext cx="304452" cy="6207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flipH="1">
                <a:off x="1991139" y="2592376"/>
                <a:ext cx="223159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2383472" y="2588926"/>
                <a:ext cx="1446929" cy="86557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000" b="1" dirty="0">
                    <a:solidFill>
                      <a:schemeClr val="tx2"/>
                    </a:solidFill>
                    <a:latin typeface="+mn-lt"/>
                    <a:cs typeface="Arial" charset="0"/>
                  </a:rPr>
                  <a:t>ABR</a:t>
                </a:r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>
              <a:off x="1581150" y="3589032"/>
              <a:ext cx="303213" cy="7622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419475" y="3785937"/>
              <a:ext cx="303213" cy="7622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219700" y="3938380"/>
              <a:ext cx="303213" cy="7622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245100" y="3514398"/>
              <a:ext cx="1022350" cy="4001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 dirty="0">
                  <a:solidFill>
                    <a:schemeClr val="tx2"/>
                  </a:solidFill>
                  <a:latin typeface="+mn-lt"/>
                  <a:cs typeface="Arial" charset="0"/>
                </a:rPr>
                <a:t>&lt; 10%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262813" y="3735123"/>
              <a:ext cx="760412" cy="4001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 dirty="0">
                  <a:solidFill>
                    <a:schemeClr val="tx2"/>
                  </a:solidFill>
                  <a:latin typeface="+mn-lt"/>
                  <a:cs typeface="Arial" charset="0"/>
                </a:rPr>
                <a:t>&lt; 1% 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7046913" y="4174985"/>
              <a:ext cx="303212" cy="7622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459163" y="3349252"/>
              <a:ext cx="754062" cy="4001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 dirty="0">
                  <a:solidFill>
                    <a:schemeClr val="tx2"/>
                  </a:solidFill>
                  <a:latin typeface="+mn-lt"/>
                  <a:cs typeface="Arial" charset="0"/>
                </a:rPr>
                <a:t>&lt; 1%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09725" y="3141230"/>
              <a:ext cx="754063" cy="4001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 dirty="0">
                  <a:solidFill>
                    <a:schemeClr val="tx2"/>
                  </a:solidFill>
                  <a:latin typeface="+mn-lt"/>
                  <a:cs typeface="Arial" charset="0"/>
                </a:rPr>
                <a:t>&lt; 1% </a:t>
              </a:r>
            </a:p>
          </p:txBody>
        </p:sp>
      </p:grpSp>
      <p:sp>
        <p:nvSpPr>
          <p:cNvPr id="154" name="TextBox 153"/>
          <p:cNvSpPr txBox="1"/>
          <p:nvPr/>
        </p:nvSpPr>
        <p:spPr>
          <a:xfrm>
            <a:off x="571500" y="2424113"/>
            <a:ext cx="4403725" cy="214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ZA" dirty="0">
                <a:latin typeface="+mn-lt"/>
              </a:rPr>
              <a:t>Ensure sufficient gradient to enable the DTF to operate by gravity: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ZA" dirty="0">
                <a:latin typeface="+mn-lt"/>
              </a:rPr>
              <a:t>At least 1% slope between each module (10% between ABR and VFCW)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>
                <a:latin typeface="+mn-lt"/>
              </a:rPr>
              <a:t>Design head of each module which is the level difference between the inlet and outlet</a:t>
            </a:r>
          </a:p>
        </p:txBody>
      </p:sp>
      <p:pic>
        <p:nvPicPr>
          <p:cNvPr id="819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850" y="2994025"/>
            <a:ext cx="2819400" cy="281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6" name="Rounded Rectangle 6152"/>
          <p:cNvSpPr/>
          <p:nvPr/>
        </p:nvSpPr>
        <p:spPr>
          <a:xfrm>
            <a:off x="1865313" y="4495800"/>
            <a:ext cx="3486150" cy="1195388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>
                <a:solidFill>
                  <a:schemeClr val="accent1"/>
                </a:solidFill>
              </a:rPr>
              <a:t>Minimum slope between modules: minimum of 0.5 m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>
                <a:solidFill>
                  <a:schemeClr val="accent1"/>
                </a:solidFill>
              </a:rPr>
              <a:t>Head difference of all modules: 3.15 m </a:t>
            </a:r>
          </a:p>
        </p:txBody>
      </p:sp>
      <p:grpSp>
        <p:nvGrpSpPr>
          <p:cNvPr id="8199" name="Group 6150"/>
          <p:cNvGrpSpPr>
            <a:grpSpLocks/>
          </p:cNvGrpSpPr>
          <p:nvPr/>
        </p:nvGrpSpPr>
        <p:grpSpPr bwMode="auto">
          <a:xfrm>
            <a:off x="6451600" y="381000"/>
            <a:ext cx="2235200" cy="688975"/>
            <a:chOff x="6450879" y="381000"/>
            <a:chExt cx="2235921" cy="689582"/>
          </a:xfrm>
        </p:grpSpPr>
        <p:sp>
          <p:nvSpPr>
            <p:cNvPr id="158" name="Rounded Rectangle 6149"/>
            <p:cNvSpPr/>
            <p:nvPr/>
          </p:nvSpPr>
          <p:spPr>
            <a:xfrm>
              <a:off x="6450879" y="381000"/>
              <a:ext cx="1970723" cy="689582"/>
            </a:xfrm>
            <a:prstGeom prst="round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ZA">
                <a:solidFill>
                  <a:schemeClr val="accent1"/>
                </a:solidFill>
              </a:endParaRPr>
            </a:p>
          </p:txBody>
        </p:sp>
        <p:pic>
          <p:nvPicPr>
            <p:cNvPr id="8201" name="Picture 614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5685" y="446191"/>
              <a:ext cx="2111115" cy="554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3581400"/>
          <a:ext cx="86106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2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5487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Module inlet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dirty="0" smtClean="0"/>
                        <a:t>Distances [m]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dirty="0" smtClean="0"/>
                        <a:t>Minimum</a:t>
                      </a:r>
                      <a:r>
                        <a:rPr lang="en-ZA" sz="1800" baseline="0" dirty="0" smtClean="0"/>
                        <a:t> level difference [m]</a:t>
                      </a:r>
                      <a:endParaRPr lang="en-ZA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178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Inlet RBBT and Inlet Settler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178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Inlet Settler and inlet ABR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178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Inlet ABR and Inlet VFCW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178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Inlet VFCW and Water body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9244" name="Group 32"/>
          <p:cNvGrpSpPr>
            <a:grpSpLocks/>
          </p:cNvGrpSpPr>
          <p:nvPr/>
        </p:nvGrpSpPr>
        <p:grpSpPr bwMode="auto">
          <a:xfrm>
            <a:off x="1219200" y="276225"/>
            <a:ext cx="6629400" cy="2995613"/>
            <a:chOff x="2286000" y="304800"/>
            <a:chExt cx="6629401" cy="2995656"/>
          </a:xfrm>
        </p:grpSpPr>
        <p:pic>
          <p:nvPicPr>
            <p:cNvPr id="9255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04800"/>
              <a:ext cx="6629401" cy="2995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670175" y="1685945"/>
              <a:ext cx="563563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8" name="Rounded Rectangle 7"/>
            <p:cNvSpPr/>
            <p:nvPr/>
          </p:nvSpPr>
          <p:spPr>
            <a:xfrm>
              <a:off x="2590800" y="1795484"/>
              <a:ext cx="676275" cy="24447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l-GR" sz="1100" b="1" dirty="0">
                  <a:solidFill>
                    <a:schemeClr val="tx1"/>
                  </a:solidFill>
                </a:rPr>
                <a:t>Δ</a:t>
              </a:r>
              <a:r>
                <a:rPr lang="en-ZA" sz="1100" b="1" dirty="0">
                  <a:solidFill>
                    <a:schemeClr val="tx1"/>
                  </a:solidFill>
                </a:rPr>
                <a:t> 0.8m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3654425" y="1955824"/>
              <a:ext cx="84455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0" name="Rounded Rectangle 9"/>
            <p:cNvSpPr/>
            <p:nvPr/>
          </p:nvSpPr>
          <p:spPr>
            <a:xfrm>
              <a:off x="3810000" y="2065363"/>
              <a:ext cx="676275" cy="24447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l-GR" sz="1100" b="1" dirty="0">
                  <a:solidFill>
                    <a:schemeClr val="tx1"/>
                  </a:solidFill>
                </a:rPr>
                <a:t>Δ</a:t>
              </a:r>
              <a:r>
                <a:rPr lang="en-ZA" sz="1100" b="1" dirty="0">
                  <a:solidFill>
                    <a:schemeClr val="tx1"/>
                  </a:solidFill>
                </a:rPr>
                <a:t> 0.1m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4616450" y="1947887"/>
              <a:ext cx="9398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2" name="Rounded Rectangle 11"/>
            <p:cNvSpPr/>
            <p:nvPr/>
          </p:nvSpPr>
          <p:spPr>
            <a:xfrm>
              <a:off x="4956175" y="2039963"/>
              <a:ext cx="525463" cy="24447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l-GR" sz="1100" b="1" dirty="0">
                  <a:solidFill>
                    <a:schemeClr val="tx1"/>
                  </a:solidFill>
                </a:rPr>
                <a:t>Δ</a:t>
              </a:r>
              <a:r>
                <a:rPr lang="en-ZA" sz="1100" b="1" dirty="0">
                  <a:solidFill>
                    <a:schemeClr val="tx1"/>
                  </a:solidFill>
                </a:rPr>
                <a:t> 1m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7345364" y="1981224"/>
              <a:ext cx="1016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7735889" y="2090764"/>
              <a:ext cx="620712" cy="24447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l-GR" sz="1100" b="1" dirty="0">
                  <a:solidFill>
                    <a:schemeClr val="tx1"/>
                  </a:solidFill>
                </a:rPr>
                <a:t>Δ</a:t>
              </a:r>
              <a:r>
                <a:rPr lang="en-ZA" sz="1100" b="1" dirty="0">
                  <a:solidFill>
                    <a:schemeClr val="tx1"/>
                  </a:solidFill>
                </a:rPr>
                <a:t> 0.6m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3500438" y="1052524"/>
              <a:ext cx="152400" cy="38100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3462338" y="862021"/>
              <a:ext cx="858837" cy="228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ZA" sz="1400" b="1" dirty="0">
                  <a:solidFill>
                    <a:srgbClr val="FF0000"/>
                  </a:solidFill>
                </a:rPr>
                <a:t>&lt; 1%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>
              <a:off x="4587875" y="1104911"/>
              <a:ext cx="152400" cy="37941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4486275" y="914409"/>
              <a:ext cx="889000" cy="228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ZA" sz="1400" b="1" dirty="0">
                  <a:solidFill>
                    <a:srgbClr val="FF0000"/>
                  </a:solidFill>
                </a:rPr>
                <a:t>&lt; 1%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>
              <a:off x="6419851" y="1231913"/>
              <a:ext cx="152400" cy="37941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6203951" y="1049349"/>
              <a:ext cx="1071563" cy="22066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ZA" sz="1400" b="1" dirty="0">
                  <a:solidFill>
                    <a:srgbClr val="FF0000"/>
                  </a:solidFill>
                </a:rPr>
                <a:t>&lt; 10%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484563" y="4200525"/>
          <a:ext cx="1747837" cy="1536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7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en-ZA" sz="1800" dirty="0" smtClean="0"/>
                        <a:t>5</a:t>
                      </a:r>
                      <a:endParaRPr lang="en-ZA" sz="1800" dirty="0"/>
                    </a:p>
                  </a:txBody>
                  <a:tcPr marL="91397" marR="91397"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en-ZA" sz="1800" dirty="0" smtClean="0"/>
                        <a:t>1</a:t>
                      </a:r>
                      <a:endParaRPr lang="en-ZA" sz="1800" dirty="0"/>
                    </a:p>
                  </a:txBody>
                  <a:tcPr marL="91397" marR="91397"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en-ZA" sz="1800" dirty="0" smtClean="0"/>
                        <a:t>20</a:t>
                      </a:r>
                      <a:endParaRPr lang="en-ZA" sz="1800" dirty="0"/>
                    </a:p>
                  </a:txBody>
                  <a:tcPr marL="91397" marR="91397"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en-ZA" sz="1800" dirty="0" smtClean="0"/>
                        <a:t>450</a:t>
                      </a:r>
                      <a:endParaRPr lang="en-ZA" sz="1800" dirty="0"/>
                    </a:p>
                  </a:txBody>
                  <a:tcPr marL="91397" marR="91397"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218113" y="4200525"/>
          <a:ext cx="3683000" cy="1536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8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en-ZA" sz="1800" dirty="0" smtClean="0"/>
                        <a:t>0.8 + 0.05 = 0.85</a:t>
                      </a:r>
                      <a:endParaRPr lang="en-ZA" sz="1800" dirty="0"/>
                    </a:p>
                  </a:txBody>
                  <a:tcPr marL="91451" marR="91451"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en-ZA" sz="1800" dirty="0" smtClean="0"/>
                        <a:t>1 + 0.1 = 1.1</a:t>
                      </a:r>
                      <a:endParaRPr lang="en-ZA" sz="1800" dirty="0"/>
                    </a:p>
                  </a:txBody>
                  <a:tcPr marL="91451" marR="91451"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en-ZA" sz="1800" dirty="0" smtClean="0"/>
                        <a:t>1 + 0.2 = 1.2</a:t>
                      </a:r>
                      <a:endParaRPr lang="en-ZA" sz="1800" dirty="0"/>
                    </a:p>
                  </a:txBody>
                  <a:tcPr marL="91451" marR="91451"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algn="ctr"/>
                      <a:r>
                        <a:rPr lang="en-ZA" sz="1800" dirty="0" smtClean="0"/>
                        <a:t>4.5</a:t>
                      </a:r>
                      <a:endParaRPr lang="en-ZA" sz="1800" dirty="0"/>
                    </a:p>
                  </a:txBody>
                  <a:tcPr marL="91451" marR="91451"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ZA" altLang="en-US" sz="4000" b="1" kern="0" dirty="0">
                <a:solidFill>
                  <a:schemeClr val="accent1"/>
                </a:solidFill>
                <a:latin typeface="GillSans" panose="020B0602020204020204" pitchFamily="34" charset="0"/>
              </a:rPr>
              <a:t>ABR</a:t>
            </a:r>
            <a:r>
              <a:rPr lang="en-ZA" altLang="en-US" sz="3200" b="1" kern="0" dirty="0">
                <a:solidFill>
                  <a:schemeClr val="accent1"/>
                </a:solidFill>
                <a:latin typeface="GillSans" panose="020B0602020204020204" pitchFamily="34" charset="0"/>
              </a:rPr>
              <a:t>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IPES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6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038" y="107950"/>
            <a:ext cx="23971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8275" y="1023938"/>
            <a:ext cx="4271963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ZA" dirty="0">
                <a:latin typeface="+mn-lt"/>
              </a:rPr>
              <a:t>There are 4 different levels of pipes. It is extremely important that each pipes of the same level is placed accurately to ensure equal distribution and avoid shortcuts:</a:t>
            </a:r>
          </a:p>
        </p:txBody>
      </p:sp>
      <p:pic>
        <p:nvPicPr>
          <p:cNvPr id="10245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475" y="428625"/>
            <a:ext cx="1524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6664325" y="1941513"/>
            <a:ext cx="1668463" cy="8286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600" dirty="0">
                <a:solidFill>
                  <a:schemeClr val="tx1"/>
                </a:solidFill>
              </a:rPr>
              <a:t>Use water tube to ensure straight level</a:t>
            </a:r>
          </a:p>
        </p:txBody>
      </p:sp>
      <p:pic>
        <p:nvPicPr>
          <p:cNvPr id="10247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" y="3287713"/>
            <a:ext cx="6043612" cy="246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624263"/>
            <a:ext cx="2138363" cy="212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TextBox 12"/>
          <p:cNvSpPr txBox="1">
            <a:spLocks noChangeArrowheads="1"/>
          </p:cNvSpPr>
          <p:nvPr/>
        </p:nvSpPr>
        <p:spPr bwMode="auto">
          <a:xfrm>
            <a:off x="3100388" y="5743575"/>
            <a:ext cx="37592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200" i="1">
                <a:latin typeface="Arial" panose="020B0604020202020204" pitchFamily="34" charset="0"/>
              </a:rPr>
              <a:t>ABR Cross-section</a:t>
            </a:r>
          </a:p>
        </p:txBody>
      </p:sp>
      <p:sp>
        <p:nvSpPr>
          <p:cNvPr id="10250" name="TextBox 14"/>
          <p:cNvSpPr txBox="1">
            <a:spLocks noChangeArrowheads="1"/>
          </p:cNvSpPr>
          <p:nvPr/>
        </p:nvSpPr>
        <p:spPr bwMode="auto">
          <a:xfrm>
            <a:off x="7162800" y="5743575"/>
            <a:ext cx="37592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200" i="1">
                <a:latin typeface="Arial" panose="020B0604020202020204" pitchFamily="34" charset="0"/>
              </a:rPr>
              <a:t>Inlet ABR Layout plan</a:t>
            </a:r>
          </a:p>
        </p:txBody>
      </p:sp>
      <p:sp>
        <p:nvSpPr>
          <p:cNvPr id="16" name="Oval 15"/>
          <p:cNvSpPr/>
          <p:nvPr/>
        </p:nvSpPr>
        <p:spPr>
          <a:xfrm>
            <a:off x="7443788" y="4194175"/>
            <a:ext cx="255587" cy="91281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17" name="Oval 16"/>
          <p:cNvSpPr/>
          <p:nvPr/>
        </p:nvSpPr>
        <p:spPr>
          <a:xfrm>
            <a:off x="7848600" y="3654425"/>
            <a:ext cx="304800" cy="199231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19" name="Oval 18"/>
          <p:cNvSpPr/>
          <p:nvPr/>
        </p:nvSpPr>
        <p:spPr>
          <a:xfrm>
            <a:off x="8332788" y="3690938"/>
            <a:ext cx="304800" cy="199231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143000" y="3041650"/>
            <a:ext cx="152400" cy="64611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593850" y="3057525"/>
            <a:ext cx="152400" cy="6477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657600" y="3057525"/>
            <a:ext cx="14288" cy="8509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51475" y="3246438"/>
            <a:ext cx="152400" cy="6461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008313" y="3057525"/>
            <a:ext cx="677862" cy="8509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2401888" y="3057525"/>
            <a:ext cx="1270000" cy="84931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671888" y="3057525"/>
            <a:ext cx="677862" cy="8715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656013" y="3057525"/>
            <a:ext cx="1303337" cy="8715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914400" y="2743200"/>
            <a:ext cx="381000" cy="31432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Oval 37"/>
          <p:cNvSpPr/>
          <p:nvPr/>
        </p:nvSpPr>
        <p:spPr>
          <a:xfrm>
            <a:off x="1393825" y="2743200"/>
            <a:ext cx="381000" cy="31432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Oval 38"/>
          <p:cNvSpPr/>
          <p:nvPr/>
        </p:nvSpPr>
        <p:spPr>
          <a:xfrm>
            <a:off x="3465513" y="2762250"/>
            <a:ext cx="381000" cy="315913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0" name="Oval 39"/>
          <p:cNvSpPr/>
          <p:nvPr/>
        </p:nvSpPr>
        <p:spPr>
          <a:xfrm>
            <a:off x="5245100" y="2930525"/>
            <a:ext cx="381000" cy="315913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1" name="Oval 40"/>
          <p:cNvSpPr/>
          <p:nvPr/>
        </p:nvSpPr>
        <p:spPr>
          <a:xfrm>
            <a:off x="7100888" y="3943350"/>
            <a:ext cx="381000" cy="31432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2" name="Oval 41"/>
          <p:cNvSpPr/>
          <p:nvPr/>
        </p:nvSpPr>
        <p:spPr>
          <a:xfrm>
            <a:off x="7570788" y="3313113"/>
            <a:ext cx="381000" cy="315912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3" name="Oval 42"/>
          <p:cNvSpPr/>
          <p:nvPr/>
        </p:nvSpPr>
        <p:spPr>
          <a:xfrm>
            <a:off x="8142288" y="3290888"/>
            <a:ext cx="381000" cy="315912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b="1" dirty="0">
                <a:solidFill>
                  <a:schemeClr val="tx1"/>
                </a:solidFill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ONCRETE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W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ORK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1775" y="877888"/>
            <a:ext cx="5078413" cy="265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ZA" altLang="en-US" sz="1800" dirty="0" smtClean="0">
                <a:latin typeface="+mn-lt"/>
              </a:rPr>
              <a:t>Correct ratio of cement/sand/aggregate (volumetric boxes)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ZA" altLang="en-US" sz="1800" dirty="0" smtClean="0">
                <a:latin typeface="+mn-lt"/>
              </a:rPr>
              <a:t>Mix of concrete with clean water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ZA" altLang="en-US" sz="1800" dirty="0" smtClean="0">
                <a:latin typeface="+mn-lt"/>
              </a:rPr>
              <a:t>Use of concrete mixer (no hand mixing)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ZA" altLang="en-US" sz="1800" dirty="0" smtClean="0">
                <a:latin typeface="+mn-lt"/>
              </a:rPr>
              <a:t>Slump test (cone) to be done at each mixing of concrete to test the correct amount of water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ZA" altLang="en-US" sz="1800" dirty="0" smtClean="0">
                <a:latin typeface="+mn-lt"/>
              </a:rPr>
              <a:t>Smooth transport to prevent adulteration, segregation and loss of ingredients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ZA" altLang="en-US" sz="1800" dirty="0" smtClean="0">
                <a:latin typeface="+mn-lt"/>
              </a:rPr>
              <a:t>Pouring to be done as close as possible to final position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34000" y="304800"/>
            <a:ext cx="1981200" cy="838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ZA" b="1" dirty="0"/>
              <a:t>Concrete class 25 </a:t>
            </a:r>
          </a:p>
          <a:p>
            <a:pPr algn="ctr">
              <a:defRPr/>
            </a:pPr>
            <a:r>
              <a:rPr lang="en-ZA" b="1" dirty="0"/>
              <a:t>(1 : 1.5 : 3)</a:t>
            </a:r>
            <a:endParaRPr lang="en-ZA" dirty="0"/>
          </a:p>
        </p:txBody>
      </p:sp>
      <p:pic>
        <p:nvPicPr>
          <p:cNvPr id="11269" name="Picture 6" descr="E:\GIZ KE\Ongoing Tasks\slump-cone-r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950" y="220663"/>
            <a:ext cx="1357313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 descr="Résultat de recherche d'images pour &quot;hand mixing of concrete in africa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590675"/>
            <a:ext cx="3014663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10" descr="Résultat de recherche d'images pour &quot;hand mixing of concrete in africa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987800"/>
            <a:ext cx="2862263" cy="190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2" descr="Résultat de recherche d'images pour &quot;pouring concrete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191000"/>
            <a:ext cx="257810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963" y="3987800"/>
            <a:ext cx="2163762" cy="211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1488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URING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2291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700338"/>
            <a:ext cx="2881313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11663"/>
            <a:ext cx="2881313" cy="162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06375" y="1433513"/>
            <a:ext cx="4987925" cy="1476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>
                <a:latin typeface="+mn-lt"/>
              </a:rPr>
              <a:t>Curing process starts 4h after concrete placing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>
                <a:latin typeface="+mn-lt"/>
              </a:rPr>
              <a:t>Keep moistened for a minimum of 7 days and protect from heat with a piece of fabric during the first 4h to keep the plastering moist and avoid cracks</a:t>
            </a:r>
          </a:p>
        </p:txBody>
      </p:sp>
      <p:pic>
        <p:nvPicPr>
          <p:cNvPr id="12294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8" y="3200400"/>
            <a:ext cx="44958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989013"/>
            <a:ext cx="2881313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04800" y="-96838"/>
            <a:ext cx="8488363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LASTERING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331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0" y="4330700"/>
            <a:ext cx="13430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15900"/>
            <a:ext cx="3243263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50" y="2178050"/>
            <a:ext cx="1700213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230188" y="1046163"/>
            <a:ext cx="4768850" cy="4278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ZA" dirty="0">
                <a:latin typeface="+mn-lt"/>
              </a:rPr>
              <a:t>Plaster walls internally and externally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ZA" dirty="0">
                <a:latin typeface="+mn-lt"/>
              </a:rPr>
              <a:t>Ensure that a proper water proofing is added to the plastering mix. Clean and remove all roughness and loose material of the exposed surface (brushing) before plastering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ZA" dirty="0">
                <a:latin typeface="+mn-lt"/>
              </a:rPr>
              <a:t>Wet down prepared areas immediately prior to use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ZA" dirty="0">
                <a:latin typeface="+mn-lt"/>
              </a:rPr>
              <a:t>Mortar joints should be bonded and sound. Any defective mortar joint should be raked out to a depth of 12.0mm and repointed using water proofing additive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ZA" dirty="0">
                <a:latin typeface="+mn-lt"/>
              </a:rPr>
              <a:t>Ensure that finishing mortar and plastering are mixed with clean water in a clean drum using paddle mixer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705600" y="5324475"/>
            <a:ext cx="2252663" cy="827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600" dirty="0"/>
              <a:t>0.75Ltrs of water proofing additive per 25kg bag of cement</a:t>
            </a:r>
          </a:p>
        </p:txBody>
      </p:sp>
      <p:pic>
        <p:nvPicPr>
          <p:cNvPr id="13320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613" y="2232025"/>
            <a:ext cx="2006600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1133475"/>
          </a:xfrm>
        </p:spPr>
        <p:txBody>
          <a:bodyPr/>
          <a:lstStyle/>
          <a:p>
            <a:pPr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LUGS AND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OCKET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ND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IPES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075" y="857250"/>
            <a:ext cx="31623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993775"/>
            <a:ext cx="1651000" cy="218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3667125"/>
            <a:ext cx="13335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413" y="4624388"/>
            <a:ext cx="2155825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892300" y="2419350"/>
            <a:ext cx="4889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ZA" altLang="en-US" sz="1600">
                <a:latin typeface="Arial" panose="020B0604020202020204" pitchFamily="34" charset="0"/>
              </a:rPr>
              <a:t>Ensure that the socket end of the pipes are placed where the PVC plugs are supposed to be located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92300" y="3303588"/>
            <a:ext cx="46609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sz="1600" dirty="0"/>
              <a:t>Ensure water tightness of the plug joints by adding a rubber ring between the pipe and the plug</a:t>
            </a:r>
          </a:p>
          <a:p>
            <a:pPr>
              <a:defRPr/>
            </a:pPr>
            <a:endParaRPr lang="en-ZA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892300" y="1179513"/>
            <a:ext cx="39560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600">
                <a:latin typeface="Arial" panose="020B0604020202020204" pitchFamily="34" charset="0"/>
              </a:rPr>
              <a:t>A minimum of 5 PVC plugs: 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892300" y="1474788"/>
            <a:ext cx="3956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ZA" altLang="en-US" sz="1600">
                <a:latin typeface="Arial" panose="020B0604020202020204" pitchFamily="34" charset="0"/>
              </a:rPr>
              <a:t>RBBT outlet and bypass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892300" y="1730375"/>
            <a:ext cx="39560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ZA" altLang="en-US" sz="1600">
                <a:latin typeface="Arial" panose="020B0604020202020204" pitchFamily="34" charset="0"/>
              </a:rPr>
              <a:t>ST outlet and bypass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892300" y="1978025"/>
            <a:ext cx="39560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ZA" altLang="en-US" sz="1600">
                <a:latin typeface="Arial" panose="020B0604020202020204" pitchFamily="34" charset="0"/>
              </a:rPr>
              <a:t>VFCW bypass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7105650" y="1828800"/>
            <a:ext cx="209550" cy="25558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8077200" y="2362200"/>
            <a:ext cx="209550" cy="25558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648575" y="2466975"/>
            <a:ext cx="330200" cy="1809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010400" y="3097213"/>
            <a:ext cx="200025" cy="20796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7296150" y="3097213"/>
            <a:ext cx="209550" cy="25558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54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138" y="4622800"/>
            <a:ext cx="260350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5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538" y="4624388"/>
            <a:ext cx="218281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6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XHAUST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IPES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536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22238"/>
            <a:ext cx="3227388" cy="219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4800" y="982663"/>
            <a:ext cx="556260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ZA" dirty="0"/>
              <a:t>1 for the settler and 2 for the ABR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100mm uPVC (class E) vent pipe with 3 coats of quality gloss paint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PVC wire gauze + vent caps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Protective concrete stub (min. 1m)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Provide aeration holes in between chambers to allow the gas to reach the exhaust pipes</a:t>
            </a:r>
          </a:p>
        </p:txBody>
      </p:sp>
      <p:pic>
        <p:nvPicPr>
          <p:cNvPr id="1536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538" y="3917950"/>
            <a:ext cx="376555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3124200"/>
            <a:ext cx="4779962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444750"/>
            <a:ext cx="1752600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11757</TotalTime>
  <Words>792</Words>
  <Application>Microsoft Office PowerPoint</Application>
  <PresentationFormat>On-screen Show (4:3)</PresentationFormat>
  <Paragraphs>111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 Light</vt:lpstr>
      <vt:lpstr>Calibri</vt:lpstr>
      <vt:lpstr>GillSans</vt:lpstr>
      <vt:lpstr>Wingdings</vt:lpstr>
      <vt:lpstr>1_Office Theme</vt:lpstr>
      <vt:lpstr>PowerPoint Presentation</vt:lpstr>
      <vt:lpstr>LEVELS</vt:lpstr>
      <vt:lpstr>PowerPoint Presentation</vt:lpstr>
      <vt:lpstr>ABR PIPES</vt:lpstr>
      <vt:lpstr>CONCRETE WORK</vt:lpstr>
      <vt:lpstr>CURING</vt:lpstr>
      <vt:lpstr>PLASTERING</vt:lpstr>
      <vt:lpstr>PLUGS AND SOCKET END PIPES</vt:lpstr>
      <vt:lpstr>EXHAUST PIPES</vt:lpstr>
      <vt:lpstr>METAL AND SURFACE REINFORCEMENT</vt:lpstr>
      <vt:lpstr>MANHOLES AND COVERS</vt:lpstr>
      <vt:lpstr>WATER TIGHTNESS TEST</vt:lpstr>
      <vt:lpstr>STORM RUNOFF DRAINAGE</vt:lpstr>
      <vt:lpstr>ACCESS ROAD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642</cp:revision>
  <cp:lastPrinted>2016-04-26T08:01:20Z</cp:lastPrinted>
  <dcterms:created xsi:type="dcterms:W3CDTF">2011-07-26T11:49:09Z</dcterms:created>
  <dcterms:modified xsi:type="dcterms:W3CDTF">2017-08-19T01:09:46Z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478588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  <property fmtid="{D5CDD505-2E9C-101B-9397-08002B2CF9AE}" name="NXTAG2" pid="5">
    <vt:lpwstr>00080034110000000000010271a00207f4000400038000</vt:lpwstr>
  </property>
</Properties>
</file>